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77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6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50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97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26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1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94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4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9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95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17F2-BCAA-4311-885D-1D16ABE9546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488C-A931-4A88-BEBD-BC1D78A8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0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BỘ GIÁO DỤC VÀ ĐÀO TẠO</a:t>
            </a:r>
            <a: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TRƯỜNG ĐẠI HỌC BÀ RỊA VŨNG TÀU </a:t>
            </a:r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VIỆN CÔNG NGHỆ THÔNG TIN - ĐIỆN - ĐIỆN TỬ</a:t>
            </a:r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0"/>
            <a:ext cx="8610600" cy="148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264" y="4994564"/>
            <a:ext cx="685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12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648200"/>
            <a:ext cx="6705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18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3246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𝑐𝑎𝑜</m:t>
                          </m:r>
                          <m:r>
                            <a:rPr lang="en-US" sz="2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cs typeface="Times New Roman" panose="02020603050405020304" pitchFamily="18" charset="0"/>
                        </a:rPr>
                        <m:t>=100</m:t>
                      </m:r>
                      <m:r>
                        <a:rPr lang="en-US" sz="2200" b="0" i="1" smtClean="0">
                          <a:latin typeface="Cambria Math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2200" b="0" i="1" smtClean="0">
                          <a:latin typeface="Cambria Math"/>
                          <a:cs typeface="Times New Roman" panose="02020603050405020304" pitchFamily="18" charset="0"/>
                        </a:rPr>
                        <m:t> ÷10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𝑘𝑊</m:t>
                      </m:r>
                    </m:oMath>
                  </m:oMathPara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20kHz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giảo</a:t>
                </a:r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khuếch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C2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hưởng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hưởng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hưởng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324600"/>
              </a:xfrm>
              <a:blipFill rotWithShape="1">
                <a:blip r:embed="rId2"/>
                <a:stretch>
                  <a:fillRect l="-889" t="-106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2208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en-US" sz="22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64" y="152401"/>
            <a:ext cx="83058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91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Khắc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giảo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(H3.12)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niken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 (0,1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mm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0,2 mm</a:t>
                </a: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  <a:blipFill rotWithShape="1">
                <a:blip r:embed="rId2"/>
                <a:stretch>
                  <a:fillRect l="-889"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6200"/>
            <a:ext cx="7467600" cy="32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42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  <a:blipFill rotWithShape="1">
                <a:blip r:embed="rId2"/>
                <a:stretch>
                  <a:fillRect l="-889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81"/>
          <a:stretch>
            <a:fillRect/>
          </a:stretch>
        </p:blipFill>
        <p:spPr>
          <a:xfrm>
            <a:off x="1828800" y="1371600"/>
            <a:ext cx="45815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67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giảo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P= 1W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𝑐𝑎𝑜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=0,5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𝑀𝐻𝑧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÷30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𝑀𝐻𝑧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thạch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BaTi</a:t>
                </a:r>
                <a:r>
                  <a:rPr lang="en-US" sz="22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PbZrTi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  <a:blipFill rotWithShape="1">
                <a:blip r:embed="rId2"/>
                <a:stretch>
                  <a:fillRect l="-889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505200"/>
            <a:ext cx="7772400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90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 3.14)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hưởng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 C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khiển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  <a:blipFill rotWithShape="1">
                <a:blip r:embed="rId2"/>
                <a:stretch>
                  <a:fillRect l="-889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647"/>
          <a:stretch>
            <a:fillRect/>
          </a:stretch>
        </p:blipFill>
        <p:spPr>
          <a:xfrm>
            <a:off x="457200" y="2743200"/>
            <a:ext cx="83819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96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43037"/>
            <a:ext cx="6858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41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A(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962400"/>
            <a:ext cx="807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8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ghĩa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18 kHz – 1GHz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f= (18- 100)kHz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(0,5- 20)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2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47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endParaRPr lang="en-GB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 3.17)</a:t>
                </a: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 =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2. 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𝑛h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𝑡𝑜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400</m:t>
                    </m:r>
                    <m:r>
                      <a:rPr lang="en-GB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GB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t-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477000"/>
              </a:xfrm>
              <a:blipFill rotWithShape="1">
                <a:blip r:embed="rId2"/>
                <a:stretch>
                  <a:fillRect l="-889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3"/>
          <a:stretch>
            <a:fillRect/>
          </a:stretch>
        </p:blipFill>
        <p:spPr>
          <a:xfrm>
            <a:off x="228600" y="2743200"/>
            <a:ext cx="8534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29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tầm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chế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khuếch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tách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hiển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H3.18a)</a:t>
                </a:r>
              </a:p>
              <a:p>
                <a:pPr marL="0" indent="0">
                  <a:buNone/>
                </a:pPr>
                <a:r>
                  <a:rPr lang="en-GB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hiển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(H3.18b)</a:t>
                </a:r>
              </a:p>
              <a:p>
                <a:pPr marL="0" indent="0">
                  <a:buNone/>
                </a:pP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S=</a:t>
                </a:r>
                <a:r>
                  <a:rPr lang="en-GB" sz="22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22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GB" sz="2200" b="0" dirty="0" smtClean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C= 1500m/s; f= 5MHz; n=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GB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/>
                        <a:cs typeface="Times New Roman" panose="02020603050405020304" pitchFamily="18" charset="0"/>
                      </a:rPr>
                      <m:t>xung</m:t>
                    </m:r>
                  </m:oMath>
                </a14:m>
                <a:endParaRPr lang="en-GB" sz="2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1500</m:t>
                        </m:r>
                      </m:num>
                      <m:den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2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GB" sz="2200" b="0" i="0" smtClean="0">
                        <a:latin typeface="Cambria Math"/>
                        <a:cs typeface="Times New Roman" panose="020206030504050203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00800"/>
              </a:xfrm>
              <a:blipFill rotWithShape="1">
                <a:blip r:embed="rId2"/>
                <a:stretch>
                  <a:fillRect l="-889" t="-57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7900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"/>
            <a:ext cx="8153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89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46"/>
          <a:stretch>
            <a:fillRect/>
          </a:stretch>
        </p:blipFill>
        <p:spPr>
          <a:xfrm>
            <a:off x="76200" y="1524000"/>
            <a:ext cx="8915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59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X, Y</a:t>
            </a: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73" y="2895600"/>
            <a:ext cx="845145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36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3.21</a:t>
            </a:r>
          </a:p>
          <a:p>
            <a:pPr marL="0" indent="0">
              <a:buNone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91"/>
          <a:stretch>
            <a:fillRect/>
          </a:stretch>
        </p:blipFill>
        <p:spPr>
          <a:xfrm>
            <a:off x="533400" y="1066800"/>
            <a:ext cx="754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90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(H3.22):</a:t>
            </a:r>
          </a:p>
          <a:p>
            <a:pPr>
              <a:buFontTx/>
              <a:buChar char="-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66"/>
          <a:stretch>
            <a:fillRect/>
          </a:stretch>
        </p:blipFill>
        <p:spPr>
          <a:xfrm>
            <a:off x="1143000" y="1504950"/>
            <a:ext cx="6858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25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H3.24)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546" y="1219200"/>
            <a:ext cx="70489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03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đẫn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milimet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1- 3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38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phaco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(Phacoemulsification)</a:t>
            </a: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1- 2 mm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ascrysoft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ECCE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10- 15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10/10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124200"/>
            <a:ext cx="822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69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H20) = 1.500 m/ s</a:t>
            </a: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5000 m/s</a:t>
            </a: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350 m/s</a:t>
            </a:r>
          </a:p>
          <a:p>
            <a:pPr marL="0" indent="0">
              <a:buNone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	</a:t>
            </a:r>
          </a:p>
          <a:p>
            <a:pPr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429000"/>
            <a:ext cx="2195513" cy="11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785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comas)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( 26mmHg).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2cm,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massage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H3.44a)</a:t>
            </a:r>
          </a:p>
          <a:p>
            <a:pPr marL="0" indent="0"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1MHz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2- 4 cm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da….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UAL- Ultrasound Assisted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Lipoplasty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atmosphere.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2mm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8mm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14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Tai,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rung( H3.45)</a:t>
            </a:r>
          </a:p>
          <a:p>
            <a:pPr marL="0" indent="0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95"/>
          <a:stretch>
            <a:fillRect/>
          </a:stretch>
        </p:blipFill>
        <p:spPr>
          <a:xfrm>
            <a:off x="990600" y="685800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51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(H3.46)</a:t>
            </a:r>
          </a:p>
          <a:p>
            <a:pPr>
              <a:buFont typeface="Symbol"/>
              <a:buChar char="Þ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47800"/>
            <a:ext cx="685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95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 20MHz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f2= 400kHz.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P= 950bar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(2cm)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cm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 3.47)</a:t>
            </a: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f= 20Hz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400kHz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2"/>
          <a:stretch>
            <a:fillRect/>
          </a:stretch>
        </p:blipFill>
        <p:spPr>
          <a:xfrm>
            <a:off x="1058830" y="4191000"/>
            <a:ext cx="702633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31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 3.48)</a:t>
            </a: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57"/>
          <a:stretch>
            <a:fillRect/>
          </a:stretch>
        </p:blipFill>
        <p:spPr>
          <a:xfrm>
            <a:off x="990600" y="762000"/>
            <a:ext cx="685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1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bôi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nhờn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chống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nhiễu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=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K=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2 −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R1=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1. 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R2=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C2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C-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m/s; R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  <a:blipFill rotWithShape="1">
                <a:blip r:embed="rId2"/>
                <a:stretch>
                  <a:fillRect l="-889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27" y="1371600"/>
            <a:ext cx="8077200" cy="24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3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AutoNum type="alphaLcPeriod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. 100%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K&gt;0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K&lt;0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phẫu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400800"/>
              </a:xfrm>
              <a:blipFill rotWithShape="1">
                <a:blip r:embed="rId2"/>
                <a:stretch>
                  <a:fillRect l="-889" t="-1048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40433"/>
            <a:ext cx="8077200" cy="26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14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54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xâm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bọt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chẩn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=20÷30 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tỷ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20kHz.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2641862" cy="2135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36" y="4876800"/>
            <a:ext cx="810491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07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"/>
                <a:ext cx="8229600" cy="6553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nén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ra.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chênh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bọt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Doppler: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chẩn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Doppler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dội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gặp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		f1= f2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f2=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f2&gt;f1; V-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C-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máu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f1, f2.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f2=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f2&lt; f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"/>
                <a:ext cx="8229600" cy="6553200"/>
              </a:xfrm>
              <a:blipFill rotWithShape="1">
                <a:blip r:embed="rId2"/>
                <a:stretch>
                  <a:fillRect l="-889" t="-102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4959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f1, f2.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685"/>
          <a:stretch>
            <a:fillRect/>
          </a:stretch>
        </p:blipFill>
        <p:spPr>
          <a:xfrm>
            <a:off x="838200" y="1676400"/>
            <a:ext cx="754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11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276600"/>
            <a:ext cx="7239000" cy="25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42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518</Words>
  <Application>Microsoft Office PowerPoint</Application>
  <PresentationFormat>On-screen Show (4:3)</PresentationFormat>
  <Paragraphs>183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BỘ GIÁO DỤC VÀ ĐÀO TẠO TRƯỜNG ĐẠI HỌC BÀ RỊA VŨNG TÀU  VIỆN CÔNG NGHỆ THÔNG TIN - ĐIỆN - ĐIỆN TỬ </vt:lpstr>
      <vt:lpstr>1, Định Nghĩa Siêu Âm</vt:lpstr>
      <vt:lpstr>2, Tính Chất Vật Lý</vt:lpstr>
      <vt:lpstr> </vt:lpstr>
      <vt:lpstr> </vt:lpstr>
      <vt:lpstr> </vt:lpstr>
      <vt:lpstr> </vt:lpstr>
      <vt:lpstr>  </vt:lpstr>
      <vt:lpstr>3, Thiết Bị Siêu Âm</vt:lpstr>
      <vt:lpstr>  </vt:lpstr>
      <vt:lpstr>4, Nguồn Cung Cấp Năng Lượng Cảm Biến Siêu Âm</vt:lpstr>
      <vt:lpstr>  </vt:lpstr>
      <vt:lpstr>  </vt:lpstr>
      <vt:lpstr>  </vt:lpstr>
      <vt:lpstr>  </vt:lpstr>
      <vt:lpstr> </vt:lpstr>
      <vt:lpstr> </vt:lpstr>
      <vt:lpstr>  </vt:lpstr>
      <vt:lpstr>5, Máy Chẩn Đoán Siêu Âm</vt:lpstr>
      <vt:lpstr> </vt:lpstr>
      <vt:lpstr> </vt:lpstr>
      <vt:lpstr> </vt:lpstr>
      <vt:lpstr> </vt:lpstr>
      <vt:lpstr> </vt:lpstr>
      <vt:lpstr> </vt:lpstr>
      <vt:lpstr> </vt:lpstr>
      <vt:lpstr> </vt:lpstr>
      <vt:lpstr>6, Máy Giải Phẫu Trị Liệu Siêu Âm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 TRƯỜNG ĐẠI HỌC BÀ RỊA VŨNG TÀU  VIỆN CÔNG NGHỆ THÔNG TIN - ĐIỆN - ĐIỆN TỬ</dc:title>
  <dc:creator>Windows User</dc:creator>
  <cp:lastModifiedBy>Administrator</cp:lastModifiedBy>
  <cp:revision>30</cp:revision>
  <dcterms:created xsi:type="dcterms:W3CDTF">2018-06-09T02:41:40Z</dcterms:created>
  <dcterms:modified xsi:type="dcterms:W3CDTF">2019-05-16T09:13:44Z</dcterms:modified>
</cp:coreProperties>
</file>